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Roboto"/>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eb807253d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eb807253d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b807253dc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b807253dc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b807253d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b807253d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b807253dc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b807253dc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eb807253dc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eb807253dc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c22c0cb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c22c0cb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ec22c0cb2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ec22c0cb2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c22c0cb2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c22c0cb2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ec22c0cb2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ec22c0cb2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eb9b2f4bf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eb9b2f4bf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eb80462e3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eb80462e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c1d01012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c1d01012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eb825866b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eb825866b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eb825866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eb825866b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a:t>
            </a:r>
            <a:r>
              <a:rPr lang="es" sz="1200">
                <a:solidFill>
                  <a:schemeClr val="dk1"/>
                </a:solidFill>
                <a:latin typeface="Roboto"/>
                <a:ea typeface="Roboto"/>
                <a:cs typeface="Roboto"/>
                <a:sym typeface="Roboto"/>
              </a:rPr>
              <a:t>magina que tienes varias aplicaciones en tu vida cotidiana, como tu calendario, tu lista de contactos, y una aplicación de tareas pendientes. Ahora, si quisieras que cuando agregas un evento en tu calendario, automáticamente se refleje en tu lista de tareas pendientes y que esta información también esté actualizada en tu lista de contactos, ahí es donde MuleSoft entra en juego.</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chemeClr val="dk1"/>
                </a:solidFill>
                <a:latin typeface="Roboto"/>
                <a:ea typeface="Roboto"/>
                <a:cs typeface="Roboto"/>
                <a:sym typeface="Roboto"/>
              </a:rPr>
              <a:t>MuleSoft actúa como el intermediario que conecta estas aplicaciones de manera inteligente. En lugar de ingresar manualmente la misma información en cada aplicación, MuleSoft permite una integración fluida, de modo que cuando haces un cambio en una aplicación, la información se actualiza automáticamente en las demás. Esto no solo ahorra tiempo, sino que también garantiza que siempre estés trabajando con la información más actualizada en todas tus aplicaciones.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chemeClr val="dk1"/>
                </a:solidFill>
                <a:latin typeface="Roboto"/>
                <a:ea typeface="Roboto"/>
                <a:cs typeface="Roboto"/>
                <a:sym typeface="Roboto"/>
              </a:rPr>
              <a:t>En resumen, MuleSoft simplifica la conectividad y la colaboración entre diferentes herramientas y aplicaciones, haciendo que la gestión de la información sea más eficiente y sin problemas en tu vida diaria.</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eb9b35261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eb9b35261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i</a:t>
            </a:r>
            <a:r>
              <a:rPr lang="es" sz="1200">
                <a:solidFill>
                  <a:schemeClr val="dk1"/>
                </a:solidFill>
                <a:latin typeface="Roboto"/>
                <a:ea typeface="Roboto"/>
                <a:cs typeface="Roboto"/>
                <a:sym typeface="Roboto"/>
              </a:rPr>
              <a:t>magina que tienes varias aplicaciones en tu vida cotidiana, como tu calendario, tu lista de contactos, y una aplicación de tareas pendientes. Ahora, si quisieras que cuando agregas un evento en tu calendario, automáticamente se refleje en tu lista de tareas pendientes y que esta información también esté actualizada en tu lista de contactos, ahí es donde MuleSoft entra en juego.</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chemeClr val="dk1"/>
                </a:solidFill>
                <a:latin typeface="Roboto"/>
                <a:ea typeface="Roboto"/>
                <a:cs typeface="Roboto"/>
                <a:sym typeface="Roboto"/>
              </a:rPr>
              <a:t>MuleSoft actúa como el intermediario que conecta estas aplicaciones de manera inteligente. En lugar de ingresar manualmente la misma información en cada aplicación, MuleSoft permite una integración fluida, de modo que cuando haces un cambio en una aplicación, la información se actualiza automáticamente en las demás. Esto no solo ahorra tiempo, sino que también garantiza que siempre estés trabajando con la información más actualizada en todas tus aplicaciones.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s" sz="1200">
                <a:solidFill>
                  <a:schemeClr val="dk1"/>
                </a:solidFill>
                <a:latin typeface="Roboto"/>
                <a:ea typeface="Roboto"/>
                <a:cs typeface="Roboto"/>
                <a:sym typeface="Roboto"/>
              </a:rPr>
              <a:t>En resumen, MuleSoft simplifica la conectividad y la colaboración entre diferentes herramientas y aplicaciones, haciendo que la gestión de la información sea más eficiente y sin problemas en tu vida diaria.</a:t>
            </a:r>
            <a:endParaRPr sz="1200">
              <a:solidFill>
                <a:schemeClr val="dk1"/>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eb807253dc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eb807253dc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eb807253dc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eb807253dc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b807253dc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b807253dc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b807253dc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b807253dc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34.png"/><Relationship Id="rId5" Type="http://schemas.openxmlformats.org/officeDocument/2006/relationships/image" Target="../media/image13.png"/><Relationship Id="rId6" Type="http://schemas.openxmlformats.org/officeDocument/2006/relationships/image" Target="../media/image35.png"/><Relationship Id="rId7"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18.png"/><Relationship Id="rId13" Type="http://schemas.openxmlformats.org/officeDocument/2006/relationships/image" Target="../media/image30.png"/><Relationship Id="rId12"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5.png"/><Relationship Id="rId9"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14.png"/><Relationship Id="rId7" Type="http://schemas.openxmlformats.org/officeDocument/2006/relationships/image" Target="../media/image32.png"/><Relationship Id="rId8"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4.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s"/>
              <a:t>MULESOFT</a:t>
            </a:r>
            <a:endParaRPr/>
          </a:p>
          <a:p>
            <a:pPr indent="0" lvl="0" marL="0" rtl="0" algn="l">
              <a:spcBef>
                <a:spcPts val="0"/>
              </a:spcBef>
              <a:spcAft>
                <a:spcPts val="0"/>
              </a:spcAft>
              <a:buNone/>
            </a:pPr>
            <a:r>
              <a:t/>
            </a:r>
            <a:endParaRPr/>
          </a:p>
        </p:txBody>
      </p:sp>
      <p:sp>
        <p:nvSpPr>
          <p:cNvPr id="87" name="Google Shape;87;p13"/>
          <p:cNvSpPr txBox="1"/>
          <p:nvPr>
            <p:ph idx="1" type="subTitle"/>
          </p:nvPr>
        </p:nvSpPr>
        <p:spPr>
          <a:xfrm>
            <a:off x="729625" y="3172900"/>
            <a:ext cx="7688100" cy="1859400"/>
          </a:xfrm>
          <a:prstGeom prst="rect">
            <a:avLst/>
          </a:prstGeom>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es"/>
              <a:t>ANGIE RODRÍGUEZ</a:t>
            </a:r>
            <a:endParaRPr/>
          </a:p>
          <a:p>
            <a:pPr indent="0" lvl="0" marL="0" rtl="0" algn="ctr">
              <a:spcBef>
                <a:spcPts val="0"/>
              </a:spcBef>
              <a:spcAft>
                <a:spcPts val="0"/>
              </a:spcAft>
              <a:buNone/>
            </a:pPr>
            <a:r>
              <a:rPr lang="es"/>
              <a:t>NICOLÁS RIVAS DÍAZ</a:t>
            </a:r>
            <a:endParaRPr/>
          </a:p>
          <a:p>
            <a:pPr indent="0" lvl="0" marL="0" rtl="0" algn="ctr">
              <a:spcBef>
                <a:spcPts val="0"/>
              </a:spcBef>
              <a:spcAft>
                <a:spcPts val="0"/>
              </a:spcAft>
              <a:buNone/>
            </a:pPr>
            <a:r>
              <a:rPr lang="es"/>
              <a:t>JUAN DIEGO QUINTERO</a:t>
            </a:r>
            <a:endParaRPr/>
          </a:p>
          <a:p>
            <a:pPr indent="0" lvl="0" marL="0" rtl="0" algn="ctr">
              <a:spcBef>
                <a:spcPts val="0"/>
              </a:spcBef>
              <a:spcAft>
                <a:spcPts val="0"/>
              </a:spcAft>
              <a:buNone/>
            </a:pPr>
            <a:r>
              <a:rPr lang="es"/>
              <a:t>MARIA ALEJANDRA FANDIÑO</a:t>
            </a:r>
            <a:endParaRPr/>
          </a:p>
          <a:p>
            <a:pPr indent="0" lvl="0" marL="0" rtl="0" algn="ctr">
              <a:spcBef>
                <a:spcPts val="0"/>
              </a:spcBef>
              <a:spcAft>
                <a:spcPts val="0"/>
              </a:spcAft>
              <a:buNone/>
            </a:pPr>
            <a:r>
              <a:rPr lang="es"/>
              <a:t>ELTHON BRAYAN MARQUEZ</a:t>
            </a:r>
            <a:endParaRPr/>
          </a:p>
          <a:p>
            <a:pPr indent="0" lvl="0" marL="0" rtl="0" algn="ctr">
              <a:spcBef>
                <a:spcPts val="0"/>
              </a:spcBef>
              <a:spcAft>
                <a:spcPts val="0"/>
              </a:spcAft>
              <a:buNone/>
            </a:pPr>
            <a:r>
              <a:rPr lang="es"/>
              <a:t>ALEXANDER VICTORIA</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2488875" y="795150"/>
            <a:ext cx="3945600" cy="219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22"/>
          <p:cNvPicPr preferRelativeResize="0"/>
          <p:nvPr/>
        </p:nvPicPr>
        <p:blipFill>
          <a:blip r:embed="rId3">
            <a:alphaModFix/>
          </a:blip>
          <a:stretch>
            <a:fillRect/>
          </a:stretch>
        </p:blipFill>
        <p:spPr>
          <a:xfrm>
            <a:off x="2213075" y="1305200"/>
            <a:ext cx="6656600" cy="3742476"/>
          </a:xfrm>
          <a:prstGeom prst="rect">
            <a:avLst/>
          </a:prstGeom>
          <a:noFill/>
          <a:ln>
            <a:noFill/>
          </a:ln>
        </p:spPr>
      </p:pic>
      <p:sp>
        <p:nvSpPr>
          <p:cNvPr id="159" name="Google Shape;159;p22"/>
          <p:cNvSpPr txBox="1"/>
          <p:nvPr>
            <p:ph idx="1" type="body"/>
          </p:nvPr>
        </p:nvSpPr>
        <p:spPr>
          <a:xfrm>
            <a:off x="729450" y="2205325"/>
            <a:ext cx="1407900" cy="99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GET flights por ID en el DataSet entre la variable</a:t>
            </a:r>
            <a:endParaRPr/>
          </a:p>
        </p:txBody>
      </p:sp>
      <p:sp>
        <p:nvSpPr>
          <p:cNvPr id="160" name="Google Shape;160;p22"/>
          <p:cNvSpPr txBox="1"/>
          <p:nvPr>
            <p:ph type="title"/>
          </p:nvPr>
        </p:nvSpPr>
        <p:spPr>
          <a:xfrm>
            <a:off x="727650" y="5528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100"/>
              <a:t>Cómo recibe los datos - funciones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23"/>
          <p:cNvPicPr preferRelativeResize="0"/>
          <p:nvPr/>
        </p:nvPicPr>
        <p:blipFill>
          <a:blip r:embed="rId3">
            <a:alphaModFix/>
          </a:blip>
          <a:stretch>
            <a:fillRect/>
          </a:stretch>
        </p:blipFill>
        <p:spPr>
          <a:xfrm>
            <a:off x="1816625" y="1337299"/>
            <a:ext cx="6772976" cy="3807924"/>
          </a:xfrm>
          <a:prstGeom prst="rect">
            <a:avLst/>
          </a:prstGeom>
          <a:noFill/>
          <a:ln>
            <a:noFill/>
          </a:ln>
        </p:spPr>
      </p:pic>
      <p:sp>
        <p:nvSpPr>
          <p:cNvPr id="166" name="Google Shape;166;p23"/>
          <p:cNvSpPr txBox="1"/>
          <p:nvPr>
            <p:ph idx="1" type="body"/>
          </p:nvPr>
        </p:nvSpPr>
        <p:spPr>
          <a:xfrm>
            <a:off x="729450" y="2205325"/>
            <a:ext cx="1407900" cy="99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POST</a:t>
            </a:r>
            <a:endParaRPr/>
          </a:p>
        </p:txBody>
      </p:sp>
      <p:sp>
        <p:nvSpPr>
          <p:cNvPr id="167" name="Google Shape;167;p23"/>
          <p:cNvSpPr txBox="1"/>
          <p:nvPr>
            <p:ph type="title"/>
          </p:nvPr>
        </p:nvSpPr>
        <p:spPr>
          <a:xfrm>
            <a:off x="727650" y="5528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100"/>
              <a:t>Cómo recibe los datos - funciones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4"/>
          <p:cNvPicPr preferRelativeResize="0"/>
          <p:nvPr/>
        </p:nvPicPr>
        <p:blipFill>
          <a:blip r:embed="rId3">
            <a:alphaModFix/>
          </a:blip>
          <a:stretch>
            <a:fillRect/>
          </a:stretch>
        </p:blipFill>
        <p:spPr>
          <a:xfrm>
            <a:off x="2264675" y="1154425"/>
            <a:ext cx="6542098" cy="3678125"/>
          </a:xfrm>
          <a:prstGeom prst="rect">
            <a:avLst/>
          </a:prstGeom>
          <a:noFill/>
          <a:ln>
            <a:noFill/>
          </a:ln>
        </p:spPr>
      </p:pic>
      <p:sp>
        <p:nvSpPr>
          <p:cNvPr id="173" name="Google Shape;173;p24"/>
          <p:cNvSpPr txBox="1"/>
          <p:nvPr>
            <p:ph idx="1" type="body"/>
          </p:nvPr>
        </p:nvSpPr>
        <p:spPr>
          <a:xfrm>
            <a:off x="729450" y="2205325"/>
            <a:ext cx="1407900" cy="995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a:t>Poner el el path la base ‘fligths’ y en el advanced el comando POST</a:t>
            </a:r>
            <a:endParaRPr/>
          </a:p>
        </p:txBody>
      </p:sp>
      <p:sp>
        <p:nvSpPr>
          <p:cNvPr id="174" name="Google Shape;174;p24"/>
          <p:cNvSpPr txBox="1"/>
          <p:nvPr>
            <p:ph type="title"/>
          </p:nvPr>
        </p:nvSpPr>
        <p:spPr>
          <a:xfrm>
            <a:off x="727650" y="5528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100"/>
              <a:t>Cómo recibe los datos - funciones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5"/>
          <p:cNvPicPr preferRelativeResize="0"/>
          <p:nvPr/>
        </p:nvPicPr>
        <p:blipFill>
          <a:blip r:embed="rId3">
            <a:alphaModFix/>
          </a:blip>
          <a:stretch>
            <a:fillRect/>
          </a:stretch>
        </p:blipFill>
        <p:spPr>
          <a:xfrm>
            <a:off x="2100400" y="1383025"/>
            <a:ext cx="6586401" cy="3703050"/>
          </a:xfrm>
          <a:prstGeom prst="rect">
            <a:avLst/>
          </a:prstGeom>
          <a:noFill/>
          <a:ln>
            <a:noFill/>
          </a:ln>
        </p:spPr>
      </p:pic>
      <p:sp>
        <p:nvSpPr>
          <p:cNvPr id="180" name="Google Shape;180;p25"/>
          <p:cNvSpPr txBox="1"/>
          <p:nvPr>
            <p:ph type="title"/>
          </p:nvPr>
        </p:nvSpPr>
        <p:spPr>
          <a:xfrm>
            <a:off x="727650" y="5528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100"/>
              <a:t>Cómo recibe los datos - funciones</a:t>
            </a:r>
            <a:endParaRPr/>
          </a:p>
        </p:txBody>
      </p:sp>
      <p:sp>
        <p:nvSpPr>
          <p:cNvPr id="181" name="Google Shape;181;p25"/>
          <p:cNvSpPr txBox="1"/>
          <p:nvPr>
            <p:ph idx="1" type="body"/>
          </p:nvPr>
        </p:nvSpPr>
        <p:spPr>
          <a:xfrm>
            <a:off x="615150" y="2239625"/>
            <a:ext cx="1407900" cy="9957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1200"/>
              </a:spcAft>
              <a:buNone/>
            </a:pPr>
            <a:r>
              <a:rPr lang="es"/>
              <a:t>Mensaje en values con el comando POST y revisar en la consola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idx="1" type="body"/>
          </p:nvPr>
        </p:nvSpPr>
        <p:spPr>
          <a:xfrm>
            <a:off x="729450" y="2205325"/>
            <a:ext cx="1407900" cy="995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s"/>
              <a:t>Poner el el path la base ‘fligths’ y en el advanced el comando POST</a:t>
            </a:r>
            <a:endParaRPr/>
          </a:p>
        </p:txBody>
      </p:sp>
      <p:pic>
        <p:nvPicPr>
          <p:cNvPr id="187" name="Google Shape;187;p26"/>
          <p:cNvPicPr preferRelativeResize="0"/>
          <p:nvPr/>
        </p:nvPicPr>
        <p:blipFill>
          <a:blip r:embed="rId3">
            <a:alphaModFix/>
          </a:blip>
          <a:stretch>
            <a:fillRect/>
          </a:stretch>
        </p:blipFill>
        <p:spPr>
          <a:xfrm>
            <a:off x="2209725" y="1211600"/>
            <a:ext cx="6681751" cy="3756651"/>
          </a:xfrm>
          <a:prstGeom prst="rect">
            <a:avLst/>
          </a:prstGeom>
          <a:noFill/>
          <a:ln>
            <a:noFill/>
          </a:ln>
        </p:spPr>
      </p:pic>
      <p:sp>
        <p:nvSpPr>
          <p:cNvPr id="188" name="Google Shape;188;p26"/>
          <p:cNvSpPr txBox="1"/>
          <p:nvPr>
            <p:ph type="title"/>
          </p:nvPr>
        </p:nvSpPr>
        <p:spPr>
          <a:xfrm>
            <a:off x="727650" y="5528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100"/>
              <a:t>Cómo recibe los datos - funciones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7"/>
          <p:cNvSpPr txBox="1"/>
          <p:nvPr>
            <p:ph type="title"/>
          </p:nvPr>
        </p:nvSpPr>
        <p:spPr>
          <a:xfrm>
            <a:off x="395450" y="54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Como se ve</a:t>
            </a:r>
            <a:endParaRPr/>
          </a:p>
        </p:txBody>
      </p:sp>
      <p:pic>
        <p:nvPicPr>
          <p:cNvPr id="194" name="Google Shape;194;p27"/>
          <p:cNvPicPr preferRelativeResize="0"/>
          <p:nvPr/>
        </p:nvPicPr>
        <p:blipFill>
          <a:blip r:embed="rId3">
            <a:alphaModFix/>
          </a:blip>
          <a:stretch>
            <a:fillRect/>
          </a:stretch>
        </p:blipFill>
        <p:spPr>
          <a:xfrm>
            <a:off x="625775" y="1288775"/>
            <a:ext cx="7892457" cy="37567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8"/>
          <p:cNvSpPr txBox="1"/>
          <p:nvPr>
            <p:ph type="title"/>
          </p:nvPr>
        </p:nvSpPr>
        <p:spPr>
          <a:xfrm>
            <a:off x="395450" y="54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Como se ve</a:t>
            </a:r>
            <a:endParaRPr/>
          </a:p>
        </p:txBody>
      </p:sp>
      <p:pic>
        <p:nvPicPr>
          <p:cNvPr id="200" name="Google Shape;200;p28"/>
          <p:cNvPicPr preferRelativeResize="0"/>
          <p:nvPr/>
        </p:nvPicPr>
        <p:blipFill>
          <a:blip r:embed="rId3">
            <a:alphaModFix/>
          </a:blip>
          <a:stretch>
            <a:fillRect/>
          </a:stretch>
        </p:blipFill>
        <p:spPr>
          <a:xfrm>
            <a:off x="2555038" y="1218825"/>
            <a:ext cx="4033928" cy="37567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9"/>
          <p:cNvSpPr txBox="1"/>
          <p:nvPr>
            <p:ph type="title"/>
          </p:nvPr>
        </p:nvSpPr>
        <p:spPr>
          <a:xfrm>
            <a:off x="395450" y="54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Como se ve</a:t>
            </a:r>
            <a:endParaRPr/>
          </a:p>
        </p:txBody>
      </p:sp>
      <p:pic>
        <p:nvPicPr>
          <p:cNvPr id="206" name="Google Shape;206;p29"/>
          <p:cNvPicPr preferRelativeResize="0"/>
          <p:nvPr/>
        </p:nvPicPr>
        <p:blipFill>
          <a:blip r:embed="rId3">
            <a:alphaModFix/>
          </a:blip>
          <a:stretch>
            <a:fillRect/>
          </a:stretch>
        </p:blipFill>
        <p:spPr>
          <a:xfrm>
            <a:off x="395450" y="1281000"/>
            <a:ext cx="7909329" cy="3756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0"/>
          <p:cNvSpPr txBox="1"/>
          <p:nvPr>
            <p:ph type="title"/>
          </p:nvPr>
        </p:nvSpPr>
        <p:spPr>
          <a:xfrm>
            <a:off x="395450" y="54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Como se ve</a:t>
            </a:r>
            <a:endParaRPr/>
          </a:p>
        </p:txBody>
      </p:sp>
      <p:pic>
        <p:nvPicPr>
          <p:cNvPr id="212" name="Google Shape;212;p30"/>
          <p:cNvPicPr preferRelativeResize="0"/>
          <p:nvPr/>
        </p:nvPicPr>
        <p:blipFill>
          <a:blip r:embed="rId3">
            <a:alphaModFix/>
          </a:blip>
          <a:stretch>
            <a:fillRect/>
          </a:stretch>
        </p:blipFill>
        <p:spPr>
          <a:xfrm>
            <a:off x="653913" y="1281000"/>
            <a:ext cx="7836165" cy="3756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395450" y="5467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Empresas que lo usan</a:t>
            </a:r>
            <a:endParaRPr/>
          </a:p>
        </p:txBody>
      </p:sp>
      <p:pic>
        <p:nvPicPr>
          <p:cNvPr id="218" name="Google Shape;218;p31"/>
          <p:cNvPicPr preferRelativeResize="0"/>
          <p:nvPr/>
        </p:nvPicPr>
        <p:blipFill>
          <a:blip r:embed="rId3">
            <a:alphaModFix/>
          </a:blip>
          <a:stretch>
            <a:fillRect/>
          </a:stretch>
        </p:blipFill>
        <p:spPr>
          <a:xfrm>
            <a:off x="447400" y="1382825"/>
            <a:ext cx="2504700" cy="1576775"/>
          </a:xfrm>
          <a:prstGeom prst="rect">
            <a:avLst/>
          </a:prstGeom>
          <a:noFill/>
          <a:ln>
            <a:noFill/>
          </a:ln>
        </p:spPr>
      </p:pic>
      <p:pic>
        <p:nvPicPr>
          <p:cNvPr id="219" name="Google Shape;219;p31"/>
          <p:cNvPicPr preferRelativeResize="0"/>
          <p:nvPr/>
        </p:nvPicPr>
        <p:blipFill>
          <a:blip r:embed="rId4">
            <a:alphaModFix/>
          </a:blip>
          <a:stretch>
            <a:fillRect/>
          </a:stretch>
        </p:blipFill>
        <p:spPr>
          <a:xfrm>
            <a:off x="3178725" y="1409138"/>
            <a:ext cx="2505600" cy="1576800"/>
          </a:xfrm>
          <a:prstGeom prst="rect">
            <a:avLst/>
          </a:prstGeom>
          <a:noFill/>
          <a:ln>
            <a:noFill/>
          </a:ln>
        </p:spPr>
      </p:pic>
      <p:pic>
        <p:nvPicPr>
          <p:cNvPr id="220" name="Google Shape;220;p31"/>
          <p:cNvPicPr preferRelativeResize="0"/>
          <p:nvPr/>
        </p:nvPicPr>
        <p:blipFill>
          <a:blip r:embed="rId5">
            <a:alphaModFix/>
          </a:blip>
          <a:stretch>
            <a:fillRect/>
          </a:stretch>
        </p:blipFill>
        <p:spPr>
          <a:xfrm>
            <a:off x="6047625" y="1363487"/>
            <a:ext cx="2504700" cy="1576800"/>
          </a:xfrm>
          <a:prstGeom prst="rect">
            <a:avLst/>
          </a:prstGeom>
          <a:noFill/>
          <a:ln>
            <a:noFill/>
          </a:ln>
        </p:spPr>
      </p:pic>
      <p:pic>
        <p:nvPicPr>
          <p:cNvPr id="221" name="Google Shape;221;p31"/>
          <p:cNvPicPr preferRelativeResize="0"/>
          <p:nvPr/>
        </p:nvPicPr>
        <p:blipFill>
          <a:blip r:embed="rId6">
            <a:alphaModFix/>
          </a:blip>
          <a:stretch>
            <a:fillRect/>
          </a:stretch>
        </p:blipFill>
        <p:spPr>
          <a:xfrm>
            <a:off x="1609301" y="3145501"/>
            <a:ext cx="2504700" cy="1576800"/>
          </a:xfrm>
          <a:prstGeom prst="rect">
            <a:avLst/>
          </a:prstGeom>
          <a:noFill/>
          <a:ln>
            <a:noFill/>
          </a:ln>
        </p:spPr>
      </p:pic>
      <p:pic>
        <p:nvPicPr>
          <p:cNvPr id="222" name="Google Shape;222;p31"/>
          <p:cNvPicPr preferRelativeResize="0"/>
          <p:nvPr/>
        </p:nvPicPr>
        <p:blipFill>
          <a:blip r:embed="rId7">
            <a:alphaModFix/>
          </a:blip>
          <a:stretch>
            <a:fillRect/>
          </a:stretch>
        </p:blipFill>
        <p:spPr>
          <a:xfrm>
            <a:off x="4852725" y="3115599"/>
            <a:ext cx="2505600" cy="1576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Contenidos</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84615"/>
              <a:buFont typeface="Arial"/>
              <a:buNone/>
            </a:pPr>
            <a:r>
              <a:rPr lang="es"/>
              <a:t>1. Que es, en </a:t>
            </a:r>
            <a:r>
              <a:rPr lang="es"/>
              <a:t>qué</a:t>
            </a:r>
            <a:r>
              <a:rPr lang="es"/>
              <a:t> consiste </a:t>
            </a:r>
            <a:endParaRPr/>
          </a:p>
          <a:p>
            <a:pPr indent="0" lvl="0" marL="0" rtl="0" algn="l">
              <a:spcBef>
                <a:spcPts val="1200"/>
              </a:spcBef>
              <a:spcAft>
                <a:spcPts val="0"/>
              </a:spcAft>
              <a:buClr>
                <a:schemeClr val="dk1"/>
              </a:buClr>
              <a:buSzPct val="84615"/>
              <a:buFont typeface="Arial"/>
              <a:buNone/>
            </a:pPr>
            <a:r>
              <a:rPr lang="es"/>
              <a:t>2. Historia </a:t>
            </a:r>
            <a:endParaRPr/>
          </a:p>
          <a:p>
            <a:pPr indent="0" lvl="0" marL="0" rtl="0" algn="l">
              <a:spcBef>
                <a:spcPts val="1200"/>
              </a:spcBef>
              <a:spcAft>
                <a:spcPts val="0"/>
              </a:spcAft>
              <a:buClr>
                <a:schemeClr val="dk1"/>
              </a:buClr>
              <a:buSzPct val="84615"/>
              <a:buFont typeface="Arial"/>
              <a:buNone/>
            </a:pPr>
            <a:r>
              <a:rPr lang="es"/>
              <a:t>3. Empresas, como lo utilizan </a:t>
            </a:r>
            <a:endParaRPr/>
          </a:p>
          <a:p>
            <a:pPr indent="0" lvl="0" marL="0" rtl="0" algn="l">
              <a:spcBef>
                <a:spcPts val="1200"/>
              </a:spcBef>
              <a:spcAft>
                <a:spcPts val="0"/>
              </a:spcAft>
              <a:buClr>
                <a:schemeClr val="dk1"/>
              </a:buClr>
              <a:buSzPct val="84615"/>
              <a:buFont typeface="Arial"/>
              <a:buNone/>
            </a:pPr>
            <a:r>
              <a:rPr lang="es"/>
              <a:t>4. Cómo se ve la plataforma</a:t>
            </a:r>
            <a:endParaRPr/>
          </a:p>
          <a:p>
            <a:pPr indent="0" lvl="0" marL="0" rtl="0" algn="l">
              <a:spcBef>
                <a:spcPts val="1200"/>
              </a:spcBef>
              <a:spcAft>
                <a:spcPts val="0"/>
              </a:spcAft>
              <a:buClr>
                <a:schemeClr val="dk1"/>
              </a:buClr>
              <a:buSzPct val="84615"/>
              <a:buFont typeface="Arial"/>
              <a:buNone/>
            </a:pPr>
            <a:r>
              <a:rPr lang="es"/>
              <a:t>5. Cómo recibe los datos - funciones </a:t>
            </a:r>
            <a:endParaRPr/>
          </a:p>
          <a:p>
            <a:pPr indent="0" lvl="0" marL="0" rtl="0" algn="l">
              <a:spcBef>
                <a:spcPts val="1200"/>
              </a:spcBef>
              <a:spcAft>
                <a:spcPts val="0"/>
              </a:spcAft>
              <a:buClr>
                <a:schemeClr val="dk1"/>
              </a:buClr>
              <a:buSzPct val="84615"/>
              <a:buFont typeface="Arial"/>
              <a:buNone/>
            </a:pPr>
            <a:r>
              <a:rPr lang="es"/>
              <a:t>6. Ventajas y desventajas</a:t>
            </a:r>
            <a:endParaRPr/>
          </a:p>
          <a:p>
            <a:pPr indent="0" lvl="0" marL="0" rtl="0" algn="l">
              <a:spcBef>
                <a:spcPts val="1200"/>
              </a:spcBef>
              <a:spcAft>
                <a:spcPts val="12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title"/>
          </p:nvPr>
        </p:nvSpPr>
        <p:spPr>
          <a:xfrm>
            <a:off x="659475" y="660075"/>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Ventajas y Desventajas</a:t>
            </a:r>
            <a:endParaRPr/>
          </a:p>
        </p:txBody>
      </p:sp>
      <p:pic>
        <p:nvPicPr>
          <p:cNvPr id="228" name="Google Shape;228;p32"/>
          <p:cNvPicPr preferRelativeResize="0"/>
          <p:nvPr/>
        </p:nvPicPr>
        <p:blipFill>
          <a:blip r:embed="rId3">
            <a:alphaModFix/>
          </a:blip>
          <a:stretch>
            <a:fillRect/>
          </a:stretch>
        </p:blipFill>
        <p:spPr>
          <a:xfrm>
            <a:off x="3949300" y="2546697"/>
            <a:ext cx="1245375" cy="1245403"/>
          </a:xfrm>
          <a:prstGeom prst="rect">
            <a:avLst/>
          </a:prstGeom>
          <a:noFill/>
          <a:ln>
            <a:noFill/>
          </a:ln>
        </p:spPr>
      </p:pic>
      <p:sp>
        <p:nvSpPr>
          <p:cNvPr id="229" name="Google Shape;229;p32"/>
          <p:cNvSpPr/>
          <p:nvPr/>
        </p:nvSpPr>
        <p:spPr>
          <a:xfrm>
            <a:off x="1126925" y="1497875"/>
            <a:ext cx="2370600" cy="2931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a:latin typeface="Lato"/>
                <a:ea typeface="Lato"/>
                <a:cs typeface="Lato"/>
                <a:sym typeface="Lato"/>
              </a:rPr>
              <a:t>Ventajas</a:t>
            </a:r>
            <a:endParaRPr>
              <a:latin typeface="Lato"/>
              <a:ea typeface="Lato"/>
              <a:cs typeface="Lato"/>
              <a:sym typeface="Lato"/>
            </a:endParaRPr>
          </a:p>
        </p:txBody>
      </p:sp>
      <p:sp>
        <p:nvSpPr>
          <p:cNvPr id="230" name="Google Shape;230;p32"/>
          <p:cNvSpPr/>
          <p:nvPr/>
        </p:nvSpPr>
        <p:spPr>
          <a:xfrm rot="10800000">
            <a:off x="5564475" y="1497875"/>
            <a:ext cx="2431800" cy="293100"/>
          </a:xfrm>
          <a:prstGeom prst="homePlate">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1" name="Google Shape;231;p32"/>
          <p:cNvSpPr txBox="1"/>
          <p:nvPr/>
        </p:nvSpPr>
        <p:spPr>
          <a:xfrm>
            <a:off x="6190700" y="1506563"/>
            <a:ext cx="15396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a:latin typeface="Lato"/>
                <a:ea typeface="Lato"/>
                <a:cs typeface="Lato"/>
                <a:sym typeface="Lato"/>
              </a:rPr>
              <a:t>Desventajas</a:t>
            </a:r>
            <a:endParaRPr sz="1300">
              <a:solidFill>
                <a:schemeClr val="accent1"/>
              </a:solidFill>
              <a:latin typeface="Lato"/>
              <a:ea typeface="Lato"/>
              <a:cs typeface="Lato"/>
              <a:sym typeface="Lato"/>
            </a:endParaRPr>
          </a:p>
        </p:txBody>
      </p:sp>
      <p:sp>
        <p:nvSpPr>
          <p:cNvPr id="232" name="Google Shape;232;p32"/>
          <p:cNvSpPr/>
          <p:nvPr/>
        </p:nvSpPr>
        <p:spPr>
          <a:xfrm>
            <a:off x="1126913" y="1976475"/>
            <a:ext cx="2370600" cy="2765100"/>
          </a:xfrm>
          <a:prstGeom prst="round2DiagRect">
            <a:avLst>
              <a:gd fmla="val 16667" name="adj1"/>
              <a:gd fmla="val 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pic>
        <p:nvPicPr>
          <p:cNvPr id="233" name="Google Shape;233;p32"/>
          <p:cNvPicPr preferRelativeResize="0"/>
          <p:nvPr/>
        </p:nvPicPr>
        <p:blipFill>
          <a:blip r:embed="rId4">
            <a:alphaModFix/>
          </a:blip>
          <a:stretch>
            <a:fillRect/>
          </a:stretch>
        </p:blipFill>
        <p:spPr>
          <a:xfrm>
            <a:off x="1240650" y="2093575"/>
            <a:ext cx="355275" cy="355275"/>
          </a:xfrm>
          <a:prstGeom prst="rect">
            <a:avLst/>
          </a:prstGeom>
          <a:noFill/>
          <a:ln>
            <a:noFill/>
          </a:ln>
        </p:spPr>
      </p:pic>
      <p:sp>
        <p:nvSpPr>
          <p:cNvPr id="234" name="Google Shape;234;p32"/>
          <p:cNvSpPr/>
          <p:nvPr/>
        </p:nvSpPr>
        <p:spPr>
          <a:xfrm rot="10800000">
            <a:off x="5589625" y="1994425"/>
            <a:ext cx="2431800" cy="2765100"/>
          </a:xfrm>
          <a:prstGeom prst="round2DiagRect">
            <a:avLst>
              <a:gd fmla="val 16667" name="adj1"/>
              <a:gd fmla="val 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Lato"/>
              <a:ea typeface="Lato"/>
              <a:cs typeface="Lato"/>
              <a:sym typeface="Lato"/>
            </a:endParaRPr>
          </a:p>
        </p:txBody>
      </p:sp>
      <p:sp>
        <p:nvSpPr>
          <p:cNvPr id="235" name="Google Shape;235;p32"/>
          <p:cNvSpPr txBox="1"/>
          <p:nvPr/>
        </p:nvSpPr>
        <p:spPr>
          <a:xfrm>
            <a:off x="1583925" y="2093575"/>
            <a:ext cx="19137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Integración sin </a:t>
            </a:r>
            <a:r>
              <a:rPr lang="es" sz="1300">
                <a:solidFill>
                  <a:schemeClr val="accent1"/>
                </a:solidFill>
                <a:latin typeface="Lato"/>
                <a:ea typeface="Lato"/>
                <a:cs typeface="Lato"/>
                <a:sym typeface="Lato"/>
              </a:rPr>
              <a:t>código</a:t>
            </a:r>
            <a:endParaRPr sz="1300">
              <a:solidFill>
                <a:schemeClr val="accent1"/>
              </a:solidFill>
              <a:latin typeface="Lato"/>
              <a:ea typeface="Lato"/>
              <a:cs typeface="Lato"/>
              <a:sym typeface="Lato"/>
            </a:endParaRPr>
          </a:p>
        </p:txBody>
      </p:sp>
      <p:sp>
        <p:nvSpPr>
          <p:cNvPr id="236" name="Google Shape;236;p32"/>
          <p:cNvSpPr txBox="1"/>
          <p:nvPr/>
        </p:nvSpPr>
        <p:spPr>
          <a:xfrm>
            <a:off x="1583925" y="2597550"/>
            <a:ext cx="1913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Conectividad universal</a:t>
            </a:r>
            <a:endParaRPr sz="1300">
              <a:solidFill>
                <a:schemeClr val="accent1"/>
              </a:solidFill>
              <a:latin typeface="Lato"/>
              <a:ea typeface="Lato"/>
              <a:cs typeface="Lato"/>
              <a:sym typeface="Lato"/>
            </a:endParaRPr>
          </a:p>
        </p:txBody>
      </p:sp>
      <p:pic>
        <p:nvPicPr>
          <p:cNvPr id="237" name="Google Shape;237;p32"/>
          <p:cNvPicPr preferRelativeResize="0"/>
          <p:nvPr/>
        </p:nvPicPr>
        <p:blipFill>
          <a:blip r:embed="rId5">
            <a:alphaModFix/>
          </a:blip>
          <a:stretch>
            <a:fillRect/>
          </a:stretch>
        </p:blipFill>
        <p:spPr>
          <a:xfrm>
            <a:off x="1240663" y="3101475"/>
            <a:ext cx="355275" cy="355275"/>
          </a:xfrm>
          <a:prstGeom prst="rect">
            <a:avLst/>
          </a:prstGeom>
          <a:noFill/>
          <a:ln>
            <a:noFill/>
          </a:ln>
        </p:spPr>
      </p:pic>
      <p:sp>
        <p:nvSpPr>
          <p:cNvPr id="238" name="Google Shape;238;p32"/>
          <p:cNvSpPr txBox="1"/>
          <p:nvPr/>
        </p:nvSpPr>
        <p:spPr>
          <a:xfrm>
            <a:off x="1583925" y="3148800"/>
            <a:ext cx="19137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Escalabilidad</a:t>
            </a:r>
            <a:endParaRPr sz="1300">
              <a:solidFill>
                <a:schemeClr val="accent1"/>
              </a:solidFill>
              <a:latin typeface="Lato"/>
              <a:ea typeface="Lato"/>
              <a:cs typeface="Lato"/>
              <a:sym typeface="Lato"/>
            </a:endParaRPr>
          </a:p>
        </p:txBody>
      </p:sp>
      <p:sp>
        <p:nvSpPr>
          <p:cNvPr id="239" name="Google Shape;239;p32"/>
          <p:cNvSpPr txBox="1"/>
          <p:nvPr/>
        </p:nvSpPr>
        <p:spPr>
          <a:xfrm>
            <a:off x="1594875" y="3628100"/>
            <a:ext cx="1891800" cy="275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Gestión de API</a:t>
            </a:r>
            <a:endParaRPr sz="1300">
              <a:solidFill>
                <a:schemeClr val="accent1"/>
              </a:solidFill>
              <a:latin typeface="Lato"/>
              <a:ea typeface="Lato"/>
              <a:cs typeface="Lato"/>
              <a:sym typeface="Lato"/>
            </a:endParaRPr>
          </a:p>
        </p:txBody>
      </p:sp>
      <p:pic>
        <p:nvPicPr>
          <p:cNvPr id="240" name="Google Shape;240;p32"/>
          <p:cNvPicPr preferRelativeResize="0"/>
          <p:nvPr/>
        </p:nvPicPr>
        <p:blipFill>
          <a:blip r:embed="rId6">
            <a:alphaModFix/>
          </a:blip>
          <a:stretch>
            <a:fillRect/>
          </a:stretch>
        </p:blipFill>
        <p:spPr>
          <a:xfrm>
            <a:off x="1243575" y="4142650"/>
            <a:ext cx="349451" cy="355275"/>
          </a:xfrm>
          <a:prstGeom prst="rect">
            <a:avLst/>
          </a:prstGeom>
          <a:noFill/>
          <a:ln>
            <a:noFill/>
          </a:ln>
        </p:spPr>
      </p:pic>
      <p:sp>
        <p:nvSpPr>
          <p:cNvPr id="241" name="Google Shape;241;p32"/>
          <p:cNvSpPr txBox="1"/>
          <p:nvPr/>
        </p:nvSpPr>
        <p:spPr>
          <a:xfrm>
            <a:off x="1595925" y="4182425"/>
            <a:ext cx="1691400" cy="275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s" sz="1300">
                <a:solidFill>
                  <a:schemeClr val="accent1"/>
                </a:solidFill>
                <a:latin typeface="Lato"/>
                <a:ea typeface="Lato"/>
                <a:cs typeface="Lato"/>
                <a:sym typeface="Lato"/>
              </a:rPr>
              <a:t>Monitorización y análisis</a:t>
            </a:r>
            <a:endParaRPr sz="1300">
              <a:solidFill>
                <a:schemeClr val="accent1"/>
              </a:solidFill>
              <a:latin typeface="Lato"/>
              <a:ea typeface="Lato"/>
              <a:cs typeface="Lato"/>
              <a:sym typeface="Lato"/>
            </a:endParaRPr>
          </a:p>
        </p:txBody>
      </p:sp>
      <p:pic>
        <p:nvPicPr>
          <p:cNvPr id="242" name="Google Shape;242;p32"/>
          <p:cNvPicPr preferRelativeResize="0"/>
          <p:nvPr/>
        </p:nvPicPr>
        <p:blipFill>
          <a:blip r:embed="rId7">
            <a:alphaModFix/>
          </a:blip>
          <a:stretch>
            <a:fillRect/>
          </a:stretch>
        </p:blipFill>
        <p:spPr>
          <a:xfrm>
            <a:off x="5728025" y="2120088"/>
            <a:ext cx="355275" cy="355275"/>
          </a:xfrm>
          <a:prstGeom prst="rect">
            <a:avLst/>
          </a:prstGeom>
          <a:noFill/>
          <a:ln>
            <a:noFill/>
          </a:ln>
        </p:spPr>
      </p:pic>
      <p:sp>
        <p:nvSpPr>
          <p:cNvPr id="243" name="Google Shape;243;p32"/>
          <p:cNvSpPr txBox="1"/>
          <p:nvPr/>
        </p:nvSpPr>
        <p:spPr>
          <a:xfrm>
            <a:off x="6083300" y="2067063"/>
            <a:ext cx="1913700" cy="4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Costo</a:t>
            </a:r>
            <a:endParaRPr sz="1300">
              <a:solidFill>
                <a:schemeClr val="accent1"/>
              </a:solidFill>
              <a:latin typeface="Lato"/>
              <a:ea typeface="Lato"/>
              <a:cs typeface="Lato"/>
              <a:sym typeface="Lato"/>
            </a:endParaRPr>
          </a:p>
        </p:txBody>
      </p:sp>
      <p:sp>
        <p:nvSpPr>
          <p:cNvPr id="244" name="Google Shape;244;p32"/>
          <p:cNvSpPr txBox="1"/>
          <p:nvPr/>
        </p:nvSpPr>
        <p:spPr>
          <a:xfrm>
            <a:off x="6083300" y="2581450"/>
            <a:ext cx="1913700" cy="35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Curva de aprendizaje</a:t>
            </a:r>
            <a:endParaRPr sz="1300">
              <a:solidFill>
                <a:schemeClr val="accent1"/>
              </a:solidFill>
              <a:latin typeface="Lato"/>
              <a:ea typeface="Lato"/>
              <a:cs typeface="Lato"/>
              <a:sym typeface="Lato"/>
            </a:endParaRPr>
          </a:p>
        </p:txBody>
      </p:sp>
      <p:pic>
        <p:nvPicPr>
          <p:cNvPr id="245" name="Google Shape;245;p32"/>
          <p:cNvPicPr preferRelativeResize="0"/>
          <p:nvPr/>
        </p:nvPicPr>
        <p:blipFill>
          <a:blip r:embed="rId8">
            <a:alphaModFix/>
          </a:blip>
          <a:stretch>
            <a:fillRect/>
          </a:stretch>
        </p:blipFill>
        <p:spPr>
          <a:xfrm>
            <a:off x="5728025" y="3084850"/>
            <a:ext cx="355275" cy="355275"/>
          </a:xfrm>
          <a:prstGeom prst="rect">
            <a:avLst/>
          </a:prstGeom>
          <a:noFill/>
          <a:ln>
            <a:noFill/>
          </a:ln>
        </p:spPr>
      </p:pic>
      <p:sp>
        <p:nvSpPr>
          <p:cNvPr id="246" name="Google Shape;246;p32"/>
          <p:cNvSpPr txBox="1"/>
          <p:nvPr/>
        </p:nvSpPr>
        <p:spPr>
          <a:xfrm>
            <a:off x="6083300" y="3084875"/>
            <a:ext cx="1913700" cy="35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Complejidad en proyectos grandes</a:t>
            </a:r>
            <a:endParaRPr sz="1300">
              <a:solidFill>
                <a:schemeClr val="accent1"/>
              </a:solidFill>
              <a:latin typeface="Lato"/>
              <a:ea typeface="Lato"/>
              <a:cs typeface="Lato"/>
              <a:sym typeface="Lato"/>
            </a:endParaRPr>
          </a:p>
        </p:txBody>
      </p:sp>
      <p:sp>
        <p:nvSpPr>
          <p:cNvPr id="247" name="Google Shape;247;p32"/>
          <p:cNvSpPr txBox="1"/>
          <p:nvPr/>
        </p:nvSpPr>
        <p:spPr>
          <a:xfrm>
            <a:off x="6083300" y="3613788"/>
            <a:ext cx="1913700" cy="35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Dependencia de proveedor</a:t>
            </a:r>
            <a:endParaRPr sz="1300">
              <a:solidFill>
                <a:schemeClr val="accent1"/>
              </a:solidFill>
              <a:latin typeface="Lato"/>
              <a:ea typeface="Lato"/>
              <a:cs typeface="Lato"/>
              <a:sym typeface="Lato"/>
            </a:endParaRPr>
          </a:p>
        </p:txBody>
      </p:sp>
      <p:pic>
        <p:nvPicPr>
          <p:cNvPr id="248" name="Google Shape;248;p32"/>
          <p:cNvPicPr preferRelativeResize="0"/>
          <p:nvPr/>
        </p:nvPicPr>
        <p:blipFill>
          <a:blip r:embed="rId9">
            <a:alphaModFix/>
          </a:blip>
          <a:stretch>
            <a:fillRect/>
          </a:stretch>
        </p:blipFill>
        <p:spPr>
          <a:xfrm>
            <a:off x="5728025" y="4142650"/>
            <a:ext cx="355275" cy="355275"/>
          </a:xfrm>
          <a:prstGeom prst="rect">
            <a:avLst/>
          </a:prstGeom>
          <a:noFill/>
          <a:ln>
            <a:noFill/>
          </a:ln>
        </p:spPr>
      </p:pic>
      <p:sp>
        <p:nvSpPr>
          <p:cNvPr id="249" name="Google Shape;249;p32"/>
          <p:cNvSpPr txBox="1"/>
          <p:nvPr/>
        </p:nvSpPr>
        <p:spPr>
          <a:xfrm>
            <a:off x="6083300" y="4142663"/>
            <a:ext cx="1913700" cy="35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s" sz="1300">
                <a:solidFill>
                  <a:schemeClr val="accent1"/>
                </a:solidFill>
                <a:latin typeface="Lato"/>
                <a:ea typeface="Lato"/>
                <a:cs typeface="Lato"/>
                <a:sym typeface="Lato"/>
              </a:rPr>
              <a:t>Requisitos de hardware</a:t>
            </a:r>
            <a:endParaRPr sz="1300">
              <a:solidFill>
                <a:schemeClr val="accent1"/>
              </a:solidFill>
              <a:latin typeface="Lato"/>
              <a:ea typeface="Lato"/>
              <a:cs typeface="Lato"/>
              <a:sym typeface="Lato"/>
            </a:endParaRPr>
          </a:p>
        </p:txBody>
      </p:sp>
      <p:pic>
        <p:nvPicPr>
          <p:cNvPr id="250" name="Google Shape;250;p32"/>
          <p:cNvPicPr preferRelativeResize="0"/>
          <p:nvPr/>
        </p:nvPicPr>
        <p:blipFill>
          <a:blip r:embed="rId10">
            <a:alphaModFix/>
          </a:blip>
          <a:stretch>
            <a:fillRect/>
          </a:stretch>
        </p:blipFill>
        <p:spPr>
          <a:xfrm>
            <a:off x="1243563" y="2597525"/>
            <a:ext cx="349451" cy="355275"/>
          </a:xfrm>
          <a:prstGeom prst="rect">
            <a:avLst/>
          </a:prstGeom>
          <a:noFill/>
          <a:ln>
            <a:noFill/>
          </a:ln>
        </p:spPr>
      </p:pic>
      <p:pic>
        <p:nvPicPr>
          <p:cNvPr id="251" name="Google Shape;251;p32"/>
          <p:cNvPicPr preferRelativeResize="0"/>
          <p:nvPr/>
        </p:nvPicPr>
        <p:blipFill>
          <a:blip r:embed="rId11">
            <a:alphaModFix/>
          </a:blip>
          <a:stretch>
            <a:fillRect/>
          </a:stretch>
        </p:blipFill>
        <p:spPr>
          <a:xfrm>
            <a:off x="1240650" y="3622063"/>
            <a:ext cx="355275" cy="355275"/>
          </a:xfrm>
          <a:prstGeom prst="rect">
            <a:avLst/>
          </a:prstGeom>
          <a:noFill/>
          <a:ln>
            <a:noFill/>
          </a:ln>
        </p:spPr>
      </p:pic>
      <p:pic>
        <p:nvPicPr>
          <p:cNvPr id="252" name="Google Shape;252;p32"/>
          <p:cNvPicPr preferRelativeResize="0"/>
          <p:nvPr/>
        </p:nvPicPr>
        <p:blipFill>
          <a:blip r:embed="rId12">
            <a:alphaModFix/>
          </a:blip>
          <a:stretch>
            <a:fillRect/>
          </a:stretch>
        </p:blipFill>
        <p:spPr>
          <a:xfrm>
            <a:off x="5730938" y="2602463"/>
            <a:ext cx="349451" cy="355275"/>
          </a:xfrm>
          <a:prstGeom prst="rect">
            <a:avLst/>
          </a:prstGeom>
          <a:noFill/>
          <a:ln>
            <a:noFill/>
          </a:ln>
        </p:spPr>
      </p:pic>
      <p:pic>
        <p:nvPicPr>
          <p:cNvPr id="253" name="Google Shape;253;p32"/>
          <p:cNvPicPr preferRelativeResize="0"/>
          <p:nvPr/>
        </p:nvPicPr>
        <p:blipFill>
          <a:blip r:embed="rId13">
            <a:alphaModFix/>
          </a:blip>
          <a:stretch>
            <a:fillRect/>
          </a:stretch>
        </p:blipFill>
        <p:spPr>
          <a:xfrm>
            <a:off x="5725063" y="3613750"/>
            <a:ext cx="361196" cy="3552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5"/>
          <p:cNvSpPr txBox="1"/>
          <p:nvPr>
            <p:ph type="title"/>
          </p:nvPr>
        </p:nvSpPr>
        <p:spPr>
          <a:xfrm>
            <a:off x="727650" y="5528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s"/>
              <a:t>¿Qué es MuleSoft?</a:t>
            </a:r>
            <a:endParaRPr/>
          </a:p>
        </p:txBody>
      </p:sp>
      <p:sp>
        <p:nvSpPr>
          <p:cNvPr id="100" name="Google Shape;100;p15"/>
          <p:cNvSpPr txBox="1"/>
          <p:nvPr>
            <p:ph type="title"/>
          </p:nvPr>
        </p:nvSpPr>
        <p:spPr>
          <a:xfrm>
            <a:off x="4914675" y="1358300"/>
            <a:ext cx="4021500" cy="34956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t/>
            </a:r>
            <a:endParaRPr/>
          </a:p>
          <a:p>
            <a:pPr indent="0" lvl="0" marL="0" rtl="0" algn="l">
              <a:lnSpc>
                <a:spcPct val="175000"/>
              </a:lnSpc>
              <a:spcBef>
                <a:spcPts val="1200"/>
              </a:spcBef>
              <a:spcAft>
                <a:spcPts val="0"/>
              </a:spcAft>
              <a:buNone/>
            </a:pPr>
            <a:r>
              <a:rPr b="0" lang="es" sz="1100">
                <a:solidFill>
                  <a:srgbClr val="000000"/>
                </a:solidFill>
                <a:latin typeface="Roboto"/>
                <a:ea typeface="Roboto"/>
                <a:cs typeface="Roboto"/>
                <a:sym typeface="Roboto"/>
              </a:rPr>
              <a:t>MuleSoft es una plataforma de integración que conecta distintas aplicaciones, sistemas y tecnologías para facilitar el intercambio de datos de manera eficiente y sin complicaciones. En resumen, es como un "conector" que hace que las diferentes partes de un sistema puedan trabajar juntas sin problemas.</a:t>
            </a:r>
            <a:endParaRPr b="0" sz="1100">
              <a:solidFill>
                <a:srgbClr val="000000"/>
              </a:solidFill>
              <a:latin typeface="Roboto"/>
              <a:ea typeface="Roboto"/>
              <a:cs typeface="Roboto"/>
              <a:sym typeface="Roboto"/>
            </a:endParaRPr>
          </a:p>
          <a:p>
            <a:pPr indent="0" lvl="0" marL="0" rtl="0" algn="l">
              <a:lnSpc>
                <a:spcPct val="115000"/>
              </a:lnSpc>
              <a:spcBef>
                <a:spcPts val="0"/>
              </a:spcBef>
              <a:spcAft>
                <a:spcPts val="1200"/>
              </a:spcAft>
              <a:buNone/>
            </a:pPr>
            <a:r>
              <a:t/>
            </a:r>
            <a:endParaRPr/>
          </a:p>
        </p:txBody>
      </p:sp>
      <p:pic>
        <p:nvPicPr>
          <p:cNvPr id="101" name="Google Shape;101;p15"/>
          <p:cNvPicPr preferRelativeResize="0"/>
          <p:nvPr/>
        </p:nvPicPr>
        <p:blipFill>
          <a:blip r:embed="rId3">
            <a:alphaModFix/>
          </a:blip>
          <a:stretch>
            <a:fillRect/>
          </a:stretch>
        </p:blipFill>
        <p:spPr>
          <a:xfrm>
            <a:off x="246875" y="1930900"/>
            <a:ext cx="4609874" cy="21383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7650" y="5528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s"/>
              <a:t>En qué consiste</a:t>
            </a:r>
            <a:r>
              <a:rPr lang="es"/>
              <a:t> MuleSoft …..</a:t>
            </a:r>
            <a:endParaRPr/>
          </a:p>
        </p:txBody>
      </p:sp>
      <p:sp>
        <p:nvSpPr>
          <p:cNvPr id="107" name="Google Shape;107;p16"/>
          <p:cNvSpPr txBox="1"/>
          <p:nvPr>
            <p:ph type="title"/>
          </p:nvPr>
        </p:nvSpPr>
        <p:spPr>
          <a:xfrm>
            <a:off x="4856750" y="1252288"/>
            <a:ext cx="4021500" cy="34956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t/>
            </a:r>
            <a:endParaRPr b="0" sz="1100">
              <a:solidFill>
                <a:srgbClr val="000000"/>
              </a:solidFill>
              <a:latin typeface="Roboto"/>
              <a:ea typeface="Roboto"/>
              <a:cs typeface="Roboto"/>
              <a:sym typeface="Roboto"/>
            </a:endParaRPr>
          </a:p>
          <a:p>
            <a:pPr indent="0" lvl="0" marL="0" rtl="0" algn="l">
              <a:lnSpc>
                <a:spcPct val="115000"/>
              </a:lnSpc>
              <a:spcBef>
                <a:spcPts val="1500"/>
              </a:spcBef>
              <a:spcAft>
                <a:spcPts val="0"/>
              </a:spcAft>
              <a:buNone/>
            </a:pPr>
            <a:r>
              <a:rPr b="0" lang="es" sz="1200">
                <a:solidFill>
                  <a:srgbClr val="0F0F0F"/>
                </a:solidFill>
                <a:latin typeface="Roboto"/>
                <a:ea typeface="Roboto"/>
                <a:cs typeface="Roboto"/>
                <a:sym typeface="Roboto"/>
              </a:rPr>
              <a:t>MuleSoft es una plataforma de integración de sistemas que permite la conexión fluida entre aplicaciones, dispositivos y datos, independientemente de su ubicación o formato. Actúa como un facilitador para la comunicación entre diferentes tecnologías, facilitando la automatización de procesos y mejorando la eficiencia en el intercambio de información. Además de la integración, MuleSoft ofrece herramientas para el diseño, construcción y gestión de APIs (Interfaces de Programación de Aplicaciones), lo que brinda flexibilidad y escalabilidad a las arquitecturas empresariales. En esencia, MuleSoft proporciona una solución integral para superar los desafíos de interoperabilidad en entornos tecnológicos complejos.</a:t>
            </a:r>
            <a:endParaRPr b="0" sz="1200">
              <a:solidFill>
                <a:srgbClr val="0F0F0F"/>
              </a:solidFill>
              <a:latin typeface="Roboto"/>
              <a:ea typeface="Roboto"/>
              <a:cs typeface="Roboto"/>
              <a:sym typeface="Roboto"/>
            </a:endParaRPr>
          </a:p>
          <a:p>
            <a:pPr indent="0" lvl="0" marL="0" rtl="0" algn="l">
              <a:lnSpc>
                <a:spcPct val="115000"/>
              </a:lnSpc>
              <a:spcBef>
                <a:spcPts val="1500"/>
              </a:spcBef>
              <a:spcAft>
                <a:spcPts val="0"/>
              </a:spcAft>
              <a:buNone/>
            </a:pPr>
            <a:r>
              <a:t/>
            </a:r>
            <a:endParaRPr b="0" sz="1100">
              <a:solidFill>
                <a:srgbClr val="000000"/>
              </a:solidFill>
              <a:latin typeface="Roboto"/>
              <a:ea typeface="Roboto"/>
              <a:cs typeface="Roboto"/>
              <a:sym typeface="Roboto"/>
            </a:endParaRPr>
          </a:p>
          <a:p>
            <a:pPr indent="0" lvl="0" marL="0" rtl="0" algn="l">
              <a:lnSpc>
                <a:spcPct val="115000"/>
              </a:lnSpc>
              <a:spcBef>
                <a:spcPts val="1500"/>
              </a:spcBef>
              <a:spcAft>
                <a:spcPts val="1200"/>
              </a:spcAft>
              <a:buNone/>
            </a:pPr>
            <a:r>
              <a:t/>
            </a:r>
            <a:endParaRPr/>
          </a:p>
        </p:txBody>
      </p:sp>
      <p:pic>
        <p:nvPicPr>
          <p:cNvPr id="108" name="Google Shape;108;p16"/>
          <p:cNvPicPr preferRelativeResize="0"/>
          <p:nvPr/>
        </p:nvPicPr>
        <p:blipFill>
          <a:blip r:embed="rId3">
            <a:alphaModFix/>
          </a:blip>
          <a:stretch>
            <a:fillRect/>
          </a:stretch>
        </p:blipFill>
        <p:spPr>
          <a:xfrm>
            <a:off x="246875" y="1930900"/>
            <a:ext cx="4609874" cy="21383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727650" y="552850"/>
            <a:ext cx="7688700" cy="5352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s"/>
              <a:t>Historia</a:t>
            </a:r>
            <a:r>
              <a:rPr lang="es"/>
              <a:t>…</a:t>
            </a:r>
            <a:endParaRPr/>
          </a:p>
        </p:txBody>
      </p:sp>
      <p:cxnSp>
        <p:nvCxnSpPr>
          <p:cNvPr id="114" name="Google Shape;114;p17"/>
          <p:cNvCxnSpPr/>
          <p:nvPr/>
        </p:nvCxnSpPr>
        <p:spPr>
          <a:xfrm>
            <a:off x="731050" y="2571750"/>
            <a:ext cx="7560000" cy="36000"/>
          </a:xfrm>
          <a:prstGeom prst="straightConnector1">
            <a:avLst/>
          </a:prstGeom>
          <a:noFill/>
          <a:ln cap="flat" cmpd="sng" w="38100">
            <a:solidFill>
              <a:srgbClr val="A4C2F4"/>
            </a:solidFill>
            <a:prstDash val="solid"/>
            <a:round/>
            <a:headEnd len="med" w="med" type="none"/>
            <a:tailEnd len="med" w="med" type="none"/>
          </a:ln>
        </p:spPr>
      </p:cxnSp>
      <p:cxnSp>
        <p:nvCxnSpPr>
          <p:cNvPr id="115" name="Google Shape;115;p17"/>
          <p:cNvCxnSpPr/>
          <p:nvPr/>
        </p:nvCxnSpPr>
        <p:spPr>
          <a:xfrm>
            <a:off x="1366450" y="2571750"/>
            <a:ext cx="0" cy="352500"/>
          </a:xfrm>
          <a:prstGeom prst="straightConnector1">
            <a:avLst/>
          </a:prstGeom>
          <a:noFill/>
          <a:ln cap="flat" cmpd="sng" w="9525">
            <a:solidFill>
              <a:srgbClr val="A4C2F4"/>
            </a:solidFill>
            <a:prstDash val="solid"/>
            <a:round/>
            <a:headEnd len="med" w="med" type="none"/>
            <a:tailEnd len="med" w="med" type="triangle"/>
          </a:ln>
        </p:spPr>
      </p:cxnSp>
      <p:sp>
        <p:nvSpPr>
          <p:cNvPr id="116" name="Google Shape;116;p17"/>
          <p:cNvSpPr txBox="1"/>
          <p:nvPr/>
        </p:nvSpPr>
        <p:spPr>
          <a:xfrm>
            <a:off x="1092275" y="2924250"/>
            <a:ext cx="78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accent1"/>
                </a:solidFill>
                <a:latin typeface="Lato"/>
                <a:ea typeface="Lato"/>
                <a:cs typeface="Lato"/>
                <a:sym typeface="Lato"/>
              </a:rPr>
              <a:t>2.003</a:t>
            </a:r>
            <a:endParaRPr b="1" sz="1300">
              <a:solidFill>
                <a:schemeClr val="accent1"/>
              </a:solidFill>
              <a:latin typeface="Lato"/>
              <a:ea typeface="Lato"/>
              <a:cs typeface="Lato"/>
              <a:sym typeface="Lato"/>
            </a:endParaRPr>
          </a:p>
        </p:txBody>
      </p:sp>
      <p:pic>
        <p:nvPicPr>
          <p:cNvPr id="117" name="Google Shape;117;p17"/>
          <p:cNvPicPr preferRelativeResize="0"/>
          <p:nvPr/>
        </p:nvPicPr>
        <p:blipFill>
          <a:blip r:embed="rId3">
            <a:alphaModFix/>
          </a:blip>
          <a:stretch>
            <a:fillRect/>
          </a:stretch>
        </p:blipFill>
        <p:spPr>
          <a:xfrm>
            <a:off x="496175" y="3230800"/>
            <a:ext cx="1740550" cy="1283900"/>
          </a:xfrm>
          <a:prstGeom prst="rect">
            <a:avLst/>
          </a:prstGeom>
          <a:noFill/>
          <a:ln>
            <a:noFill/>
          </a:ln>
        </p:spPr>
      </p:pic>
      <p:sp>
        <p:nvSpPr>
          <p:cNvPr id="118" name="Google Shape;118;p17"/>
          <p:cNvSpPr txBox="1"/>
          <p:nvPr/>
        </p:nvSpPr>
        <p:spPr>
          <a:xfrm>
            <a:off x="2987775" y="2038850"/>
            <a:ext cx="78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accent1"/>
                </a:solidFill>
                <a:latin typeface="Lato"/>
                <a:ea typeface="Lato"/>
                <a:cs typeface="Lato"/>
                <a:sym typeface="Lato"/>
              </a:rPr>
              <a:t>2.006</a:t>
            </a:r>
            <a:endParaRPr b="1" sz="1300">
              <a:solidFill>
                <a:schemeClr val="accent1"/>
              </a:solidFill>
              <a:latin typeface="Lato"/>
              <a:ea typeface="Lato"/>
              <a:cs typeface="Lato"/>
              <a:sym typeface="Lato"/>
            </a:endParaRPr>
          </a:p>
        </p:txBody>
      </p:sp>
      <p:cxnSp>
        <p:nvCxnSpPr>
          <p:cNvPr id="119" name="Google Shape;119;p17"/>
          <p:cNvCxnSpPr/>
          <p:nvPr/>
        </p:nvCxnSpPr>
        <p:spPr>
          <a:xfrm rot="10800000">
            <a:off x="3314175" y="2306250"/>
            <a:ext cx="0" cy="259500"/>
          </a:xfrm>
          <a:prstGeom prst="straightConnector1">
            <a:avLst/>
          </a:prstGeom>
          <a:noFill/>
          <a:ln cap="flat" cmpd="sng" w="9525">
            <a:solidFill>
              <a:srgbClr val="A4C2F4"/>
            </a:solidFill>
            <a:prstDash val="solid"/>
            <a:round/>
            <a:headEnd len="med" w="med" type="none"/>
            <a:tailEnd len="med" w="med" type="triangle"/>
          </a:ln>
        </p:spPr>
      </p:cxnSp>
      <p:pic>
        <p:nvPicPr>
          <p:cNvPr id="120" name="Google Shape;120;p17"/>
          <p:cNvPicPr preferRelativeResize="0"/>
          <p:nvPr/>
        </p:nvPicPr>
        <p:blipFill>
          <a:blip r:embed="rId4">
            <a:alphaModFix/>
          </a:blip>
          <a:stretch>
            <a:fillRect/>
          </a:stretch>
        </p:blipFill>
        <p:spPr>
          <a:xfrm>
            <a:off x="2341200" y="1359013"/>
            <a:ext cx="2076450" cy="676275"/>
          </a:xfrm>
          <a:prstGeom prst="rect">
            <a:avLst/>
          </a:prstGeom>
          <a:noFill/>
          <a:ln>
            <a:noFill/>
          </a:ln>
        </p:spPr>
      </p:pic>
      <p:cxnSp>
        <p:nvCxnSpPr>
          <p:cNvPr id="121" name="Google Shape;121;p17"/>
          <p:cNvCxnSpPr/>
          <p:nvPr/>
        </p:nvCxnSpPr>
        <p:spPr>
          <a:xfrm>
            <a:off x="5061175" y="2565750"/>
            <a:ext cx="0" cy="352500"/>
          </a:xfrm>
          <a:prstGeom prst="straightConnector1">
            <a:avLst/>
          </a:prstGeom>
          <a:noFill/>
          <a:ln cap="flat" cmpd="sng" w="9525">
            <a:solidFill>
              <a:srgbClr val="A4C2F4"/>
            </a:solidFill>
            <a:prstDash val="solid"/>
            <a:round/>
            <a:headEnd len="med" w="med" type="none"/>
            <a:tailEnd len="med" w="med" type="triangle"/>
          </a:ln>
        </p:spPr>
      </p:cxnSp>
      <p:sp>
        <p:nvSpPr>
          <p:cNvPr id="122" name="Google Shape;122;p17"/>
          <p:cNvSpPr txBox="1"/>
          <p:nvPr/>
        </p:nvSpPr>
        <p:spPr>
          <a:xfrm>
            <a:off x="4787000" y="2918250"/>
            <a:ext cx="78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accent1"/>
                </a:solidFill>
                <a:latin typeface="Lato"/>
                <a:ea typeface="Lato"/>
                <a:cs typeface="Lato"/>
                <a:sym typeface="Lato"/>
              </a:rPr>
              <a:t>2.013</a:t>
            </a:r>
            <a:endParaRPr b="1" sz="1300">
              <a:solidFill>
                <a:schemeClr val="accent1"/>
              </a:solidFill>
              <a:latin typeface="Lato"/>
              <a:ea typeface="Lato"/>
              <a:cs typeface="Lato"/>
              <a:sym typeface="Lato"/>
            </a:endParaRPr>
          </a:p>
        </p:txBody>
      </p:sp>
      <p:pic>
        <p:nvPicPr>
          <p:cNvPr id="123" name="Google Shape;123;p17"/>
          <p:cNvPicPr preferRelativeResize="0"/>
          <p:nvPr/>
        </p:nvPicPr>
        <p:blipFill>
          <a:blip r:embed="rId5">
            <a:alphaModFix/>
          </a:blip>
          <a:stretch>
            <a:fillRect/>
          </a:stretch>
        </p:blipFill>
        <p:spPr>
          <a:xfrm>
            <a:off x="3409075" y="3353800"/>
            <a:ext cx="3879775" cy="1037900"/>
          </a:xfrm>
          <a:prstGeom prst="rect">
            <a:avLst/>
          </a:prstGeom>
          <a:noFill/>
          <a:ln>
            <a:noFill/>
          </a:ln>
        </p:spPr>
      </p:pic>
      <p:sp>
        <p:nvSpPr>
          <p:cNvPr id="124" name="Google Shape;124;p17"/>
          <p:cNvSpPr txBox="1"/>
          <p:nvPr/>
        </p:nvSpPr>
        <p:spPr>
          <a:xfrm>
            <a:off x="6932975" y="2028475"/>
            <a:ext cx="78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00">
                <a:solidFill>
                  <a:schemeClr val="accent1"/>
                </a:solidFill>
                <a:latin typeface="Lato"/>
                <a:ea typeface="Lato"/>
                <a:cs typeface="Lato"/>
                <a:sym typeface="Lato"/>
              </a:rPr>
              <a:t>2.018</a:t>
            </a:r>
            <a:endParaRPr b="1" sz="1300">
              <a:solidFill>
                <a:schemeClr val="accent1"/>
              </a:solidFill>
              <a:latin typeface="Lato"/>
              <a:ea typeface="Lato"/>
              <a:cs typeface="Lato"/>
              <a:sym typeface="Lato"/>
            </a:endParaRPr>
          </a:p>
        </p:txBody>
      </p:sp>
      <p:cxnSp>
        <p:nvCxnSpPr>
          <p:cNvPr id="125" name="Google Shape;125;p17"/>
          <p:cNvCxnSpPr/>
          <p:nvPr/>
        </p:nvCxnSpPr>
        <p:spPr>
          <a:xfrm rot="10800000">
            <a:off x="7220200" y="2306250"/>
            <a:ext cx="0" cy="259500"/>
          </a:xfrm>
          <a:prstGeom prst="straightConnector1">
            <a:avLst/>
          </a:prstGeom>
          <a:noFill/>
          <a:ln cap="flat" cmpd="sng" w="9525">
            <a:solidFill>
              <a:srgbClr val="A4C2F4"/>
            </a:solidFill>
            <a:prstDash val="solid"/>
            <a:round/>
            <a:headEnd len="med" w="med" type="none"/>
            <a:tailEnd len="med" w="med" type="triangle"/>
          </a:ln>
        </p:spPr>
      </p:cxnSp>
      <p:pic>
        <p:nvPicPr>
          <p:cNvPr id="126" name="Google Shape;126;p17"/>
          <p:cNvPicPr preferRelativeResize="0"/>
          <p:nvPr/>
        </p:nvPicPr>
        <p:blipFill>
          <a:blip r:embed="rId6">
            <a:alphaModFix/>
          </a:blip>
          <a:stretch>
            <a:fillRect/>
          </a:stretch>
        </p:blipFill>
        <p:spPr>
          <a:xfrm>
            <a:off x="6085122" y="619500"/>
            <a:ext cx="2270140" cy="1484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18"/>
          <p:cNvPicPr preferRelativeResize="0"/>
          <p:nvPr/>
        </p:nvPicPr>
        <p:blipFill rotWithShape="1">
          <a:blip r:embed="rId3">
            <a:alphaModFix/>
          </a:blip>
          <a:srcRect b="15568" l="0" r="1254" t="12051"/>
          <a:stretch/>
        </p:blipFill>
        <p:spPr>
          <a:xfrm>
            <a:off x="818825" y="1474475"/>
            <a:ext cx="8085125" cy="3331624"/>
          </a:xfrm>
          <a:prstGeom prst="rect">
            <a:avLst/>
          </a:prstGeom>
          <a:noFill/>
          <a:ln>
            <a:noFill/>
          </a:ln>
        </p:spPr>
      </p:pic>
      <p:sp>
        <p:nvSpPr>
          <p:cNvPr id="132" name="Google Shape;132;p18"/>
          <p:cNvSpPr txBox="1"/>
          <p:nvPr>
            <p:ph type="title"/>
          </p:nvPr>
        </p:nvSpPr>
        <p:spPr>
          <a:xfrm>
            <a:off x="727650" y="5528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100"/>
              <a:t>Cómo recibe los datos - funciones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idx="1" type="body"/>
          </p:nvPr>
        </p:nvSpPr>
        <p:spPr>
          <a:xfrm>
            <a:off x="729450" y="2078875"/>
            <a:ext cx="5622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GET</a:t>
            </a:r>
            <a:endParaRPr/>
          </a:p>
        </p:txBody>
      </p:sp>
      <p:pic>
        <p:nvPicPr>
          <p:cNvPr id="138" name="Google Shape;138;p19"/>
          <p:cNvPicPr preferRelativeResize="0"/>
          <p:nvPr/>
        </p:nvPicPr>
        <p:blipFill rotWithShape="1">
          <a:blip r:embed="rId3">
            <a:alphaModFix/>
          </a:blip>
          <a:srcRect b="8646" l="872" r="0" t="6420"/>
          <a:stretch/>
        </p:blipFill>
        <p:spPr>
          <a:xfrm>
            <a:off x="1430175" y="1497325"/>
            <a:ext cx="7569173" cy="3646174"/>
          </a:xfrm>
          <a:prstGeom prst="rect">
            <a:avLst/>
          </a:prstGeom>
          <a:noFill/>
          <a:ln>
            <a:noFill/>
          </a:ln>
        </p:spPr>
      </p:pic>
      <p:sp>
        <p:nvSpPr>
          <p:cNvPr id="139" name="Google Shape;139;p19"/>
          <p:cNvSpPr txBox="1"/>
          <p:nvPr>
            <p:ph type="title"/>
          </p:nvPr>
        </p:nvSpPr>
        <p:spPr>
          <a:xfrm>
            <a:off x="727650" y="5528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100"/>
              <a:t>Cómo recibe los datos - funciones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0"/>
          <p:cNvPicPr preferRelativeResize="0"/>
          <p:nvPr/>
        </p:nvPicPr>
        <p:blipFill rotWithShape="1">
          <a:blip r:embed="rId3">
            <a:alphaModFix/>
          </a:blip>
          <a:srcRect b="8679" l="0" r="1254" t="6307"/>
          <a:stretch/>
        </p:blipFill>
        <p:spPr>
          <a:xfrm>
            <a:off x="1777175" y="1245876"/>
            <a:ext cx="7229675" cy="3499250"/>
          </a:xfrm>
          <a:prstGeom prst="rect">
            <a:avLst/>
          </a:prstGeom>
          <a:noFill/>
          <a:ln>
            <a:noFill/>
          </a:ln>
        </p:spPr>
      </p:pic>
      <p:sp>
        <p:nvSpPr>
          <p:cNvPr id="145" name="Google Shape;145;p20"/>
          <p:cNvSpPr txBox="1"/>
          <p:nvPr>
            <p:ph idx="1" type="body"/>
          </p:nvPr>
        </p:nvSpPr>
        <p:spPr>
          <a:xfrm>
            <a:off x="439450" y="2220575"/>
            <a:ext cx="1407900" cy="99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GET flights por ID #3</a:t>
            </a:r>
            <a:endParaRPr/>
          </a:p>
        </p:txBody>
      </p:sp>
      <p:sp>
        <p:nvSpPr>
          <p:cNvPr id="146" name="Google Shape;146;p20"/>
          <p:cNvSpPr txBox="1"/>
          <p:nvPr>
            <p:ph type="title"/>
          </p:nvPr>
        </p:nvSpPr>
        <p:spPr>
          <a:xfrm>
            <a:off x="727650" y="5528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100"/>
              <a:t>Cómo recibe los datos - funciones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pic>
        <p:nvPicPr>
          <p:cNvPr id="151" name="Google Shape;151;p21"/>
          <p:cNvPicPr preferRelativeResize="0"/>
          <p:nvPr/>
        </p:nvPicPr>
        <p:blipFill rotWithShape="1">
          <a:blip r:embed="rId3">
            <a:alphaModFix/>
          </a:blip>
          <a:srcRect b="5231" l="0" r="0" t="3636"/>
          <a:stretch/>
        </p:blipFill>
        <p:spPr>
          <a:xfrm>
            <a:off x="2004325" y="1381275"/>
            <a:ext cx="6836926" cy="3503249"/>
          </a:xfrm>
          <a:prstGeom prst="rect">
            <a:avLst/>
          </a:prstGeom>
          <a:noFill/>
          <a:ln>
            <a:noFill/>
          </a:ln>
        </p:spPr>
      </p:pic>
      <p:sp>
        <p:nvSpPr>
          <p:cNvPr id="152" name="Google Shape;152;p21"/>
          <p:cNvSpPr txBox="1"/>
          <p:nvPr>
            <p:ph idx="1" type="body"/>
          </p:nvPr>
        </p:nvSpPr>
        <p:spPr>
          <a:xfrm>
            <a:off x="729450" y="2205325"/>
            <a:ext cx="1407900" cy="995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t>GET flights por ID #3 en el DataSet</a:t>
            </a:r>
            <a:endParaRPr/>
          </a:p>
        </p:txBody>
      </p:sp>
      <p:sp>
        <p:nvSpPr>
          <p:cNvPr id="153" name="Google Shape;153;p21"/>
          <p:cNvSpPr txBox="1"/>
          <p:nvPr>
            <p:ph type="title"/>
          </p:nvPr>
        </p:nvSpPr>
        <p:spPr>
          <a:xfrm>
            <a:off x="683650" y="608950"/>
            <a:ext cx="7688700" cy="5352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2100"/>
              <a:t>Cómo recibe los datos - funciones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